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5" r:id="rId2"/>
    <p:sldId id="316" r:id="rId3"/>
    <p:sldId id="318" r:id="rId4"/>
    <p:sldId id="317" r:id="rId5"/>
    <p:sldId id="319" r:id="rId6"/>
    <p:sldId id="321" r:id="rId7"/>
    <p:sldId id="320" r:id="rId8"/>
    <p:sldId id="327" r:id="rId9"/>
    <p:sldId id="322" r:id="rId10"/>
    <p:sldId id="323" r:id="rId11"/>
    <p:sldId id="32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2" autoAdjust="0"/>
    <p:restoredTop sz="94660"/>
  </p:normalViewPr>
  <p:slideViewPr>
    <p:cSldViewPr snapToGrid="0">
      <p:cViewPr varScale="1">
        <p:scale>
          <a:sx n="40" d="100"/>
          <a:sy n="40" d="100"/>
        </p:scale>
        <p:origin x="34" y="7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mp>
</file>

<file path=ppt/media/image10.tmp>
</file>

<file path=ppt/media/image11.png>
</file>

<file path=ppt/media/image12.tmp>
</file>

<file path=ppt/media/image13.png>
</file>

<file path=ppt/media/image14.tmp>
</file>

<file path=ppt/media/image15.png>
</file>

<file path=ppt/media/image16.tmp>
</file>

<file path=ppt/media/image17.tmp>
</file>

<file path=ppt/media/image18.png>
</file>

<file path=ppt/media/image19.png>
</file>

<file path=ppt/media/image2.tmp>
</file>

<file path=ppt/media/image3.png>
</file>

<file path=ppt/media/image4.tmp>
</file>

<file path=ppt/media/image5.jpeg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C72BC-C7C6-F4E2-CCC3-FED08BF088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E3617F-C527-8A6B-A3AB-8659F69FD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F1FD0-0A51-EFC5-9794-8403C1DDF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C1CCF-9139-6CFB-BC3A-53F45000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5AD2F-C30A-564F-D909-48974A985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4734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5C48E-81CF-0F88-D6F5-D0B9950D6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5AD32D-D923-3934-1082-5ABCD029BF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47EE-058D-0617-486B-891B6ABD3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DDBFD-5784-D976-2309-87E356F18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C1D93-FE86-0B2B-78A9-107C38054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851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398963-E144-7CE4-09B2-7FFBE45CEA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C66487-12DE-37F0-3458-877566CE0C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7DF6D-687B-3FD9-0DBE-98BA668C2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A9E5F-BEBA-604B-653B-0F73ACC94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1802D-B6C6-12ED-10B3-2CEE4B314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252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DCAF440-7406-4E80-B92B-C34070C94246}"/>
              </a:ext>
            </a:extLst>
          </p:cNvPr>
          <p:cNvSpPr/>
          <p:nvPr userDrawn="1"/>
        </p:nvSpPr>
        <p:spPr>
          <a:xfrm>
            <a:off x="0" y="-1"/>
            <a:ext cx="3252578" cy="1331968"/>
          </a:xfrm>
          <a:custGeom>
            <a:avLst/>
            <a:gdLst>
              <a:gd name="connsiteX0" fmla="*/ 0 w 3252578"/>
              <a:gd name="connsiteY0" fmla="*/ 0 h 1331968"/>
              <a:gd name="connsiteX1" fmla="*/ 2180301 w 3252578"/>
              <a:gd name="connsiteY1" fmla="*/ 0 h 1331968"/>
              <a:gd name="connsiteX2" fmla="*/ 2224988 w 3252578"/>
              <a:gd name="connsiteY2" fmla="*/ 18815 h 1331968"/>
              <a:gd name="connsiteX3" fmla="*/ 3166473 w 3252578"/>
              <a:gd name="connsiteY3" fmla="*/ 418598 h 1331968"/>
              <a:gd name="connsiteX4" fmla="*/ 2924333 w 3252578"/>
              <a:gd name="connsiteY4" fmla="*/ 944094 h 1331968"/>
              <a:gd name="connsiteX5" fmla="*/ 1268695 w 3252578"/>
              <a:gd name="connsiteY5" fmla="*/ 739027 h 1331968"/>
              <a:gd name="connsiteX6" fmla="*/ 188736 w 3252578"/>
              <a:gd name="connsiteY6" fmla="*/ 1327008 h 1331968"/>
              <a:gd name="connsiteX7" fmla="*/ 21942 w 3252578"/>
              <a:gd name="connsiteY7" fmla="*/ 1011972 h 1331968"/>
              <a:gd name="connsiteX8" fmla="*/ 0 w 3252578"/>
              <a:gd name="connsiteY8" fmla="*/ 886975 h 1331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52578" h="1331968">
                <a:moveTo>
                  <a:pt x="0" y="0"/>
                </a:moveTo>
                <a:lnTo>
                  <a:pt x="2180301" y="0"/>
                </a:lnTo>
                <a:lnTo>
                  <a:pt x="2224988" y="18815"/>
                </a:lnTo>
                <a:cubicBezTo>
                  <a:pt x="2575015" y="154400"/>
                  <a:pt x="3055970" y="298135"/>
                  <a:pt x="3166473" y="418598"/>
                </a:cubicBezTo>
                <a:cubicBezTo>
                  <a:pt x="3343279" y="611340"/>
                  <a:pt x="3240630" y="890690"/>
                  <a:pt x="2924333" y="944094"/>
                </a:cubicBezTo>
                <a:cubicBezTo>
                  <a:pt x="2608037" y="997498"/>
                  <a:pt x="1724628" y="675208"/>
                  <a:pt x="1268695" y="739027"/>
                </a:cubicBezTo>
                <a:cubicBezTo>
                  <a:pt x="812762" y="802846"/>
                  <a:pt x="441795" y="1391733"/>
                  <a:pt x="188736" y="1327008"/>
                </a:cubicBezTo>
                <a:cubicBezTo>
                  <a:pt x="93839" y="1302736"/>
                  <a:pt x="52799" y="1171278"/>
                  <a:pt x="21942" y="1011972"/>
                </a:cubicBezTo>
                <a:lnTo>
                  <a:pt x="0" y="886975"/>
                </a:lnTo>
                <a:close/>
              </a:path>
            </a:pathLst>
          </a:custGeom>
          <a:solidFill>
            <a:srgbClr val="FFCB05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1A5D61F-4B77-379A-630D-4C2B4AC92448}"/>
              </a:ext>
            </a:extLst>
          </p:cNvPr>
          <p:cNvSpPr/>
          <p:nvPr userDrawn="1"/>
        </p:nvSpPr>
        <p:spPr>
          <a:xfrm>
            <a:off x="6790189" y="4693022"/>
            <a:ext cx="5401811" cy="2164978"/>
          </a:xfrm>
          <a:custGeom>
            <a:avLst/>
            <a:gdLst>
              <a:gd name="connsiteX0" fmla="*/ 3989450 w 5401811"/>
              <a:gd name="connsiteY0" fmla="*/ 2360 h 2164978"/>
              <a:gd name="connsiteX1" fmla="*/ 5374917 w 5401811"/>
              <a:gd name="connsiteY1" fmla="*/ 137461 h 2164978"/>
              <a:gd name="connsiteX2" fmla="*/ 5401811 w 5401811"/>
              <a:gd name="connsiteY2" fmla="*/ 139132 h 2164978"/>
              <a:gd name="connsiteX3" fmla="*/ 5401811 w 5401811"/>
              <a:gd name="connsiteY3" fmla="*/ 2164978 h 2164978"/>
              <a:gd name="connsiteX4" fmla="*/ 101883 w 5401811"/>
              <a:gd name="connsiteY4" fmla="*/ 2164978 h 2164978"/>
              <a:gd name="connsiteX5" fmla="*/ 67811 w 5401811"/>
              <a:gd name="connsiteY5" fmla="*/ 2136590 h 2164978"/>
              <a:gd name="connsiteX6" fmla="*/ 677411 w 5401811"/>
              <a:gd name="connsiteY6" fmla="*/ 1016002 h 2164978"/>
              <a:gd name="connsiteX7" fmla="*/ 2228305 w 5401811"/>
              <a:gd name="connsiteY7" fmla="*/ 1195296 h 2164978"/>
              <a:gd name="connsiteX8" fmla="*/ 3546117 w 5401811"/>
              <a:gd name="connsiteY8" fmla="*/ 74708 h 2164978"/>
              <a:gd name="connsiteX9" fmla="*/ 3989450 w 5401811"/>
              <a:gd name="connsiteY9" fmla="*/ 2360 h 2164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401811" h="2164978">
                <a:moveTo>
                  <a:pt x="3989450" y="2360"/>
                </a:moveTo>
                <a:cubicBezTo>
                  <a:pt x="4471442" y="-17740"/>
                  <a:pt x="5035379" y="96000"/>
                  <a:pt x="5374917" y="137461"/>
                </a:cubicBezTo>
                <a:lnTo>
                  <a:pt x="5401811" y="139132"/>
                </a:lnTo>
                <a:lnTo>
                  <a:pt x="5401811" y="2164978"/>
                </a:lnTo>
                <a:lnTo>
                  <a:pt x="101883" y="2164978"/>
                </a:lnTo>
                <a:lnTo>
                  <a:pt x="67811" y="2136590"/>
                </a:lnTo>
                <a:cubicBezTo>
                  <a:pt x="-183201" y="1879602"/>
                  <a:pt x="317329" y="1172884"/>
                  <a:pt x="677411" y="1016002"/>
                </a:cubicBezTo>
                <a:cubicBezTo>
                  <a:pt x="1037493" y="859120"/>
                  <a:pt x="1750187" y="1352178"/>
                  <a:pt x="2228305" y="1195296"/>
                </a:cubicBezTo>
                <a:cubicBezTo>
                  <a:pt x="2706423" y="1038414"/>
                  <a:pt x="3021682" y="251014"/>
                  <a:pt x="3546117" y="74708"/>
                </a:cubicBezTo>
                <a:cubicBezTo>
                  <a:pt x="3677226" y="30632"/>
                  <a:pt x="3828785" y="9061"/>
                  <a:pt x="3989450" y="2360"/>
                </a:cubicBezTo>
                <a:close/>
              </a:path>
            </a:pathLst>
          </a:custGeom>
          <a:solidFill>
            <a:srgbClr val="0CABB5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113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44712-C5D4-0597-C0DA-F4EB48DEE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EC2D7-B0C8-68D9-FEB4-066A9DC9D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EE4AD-AE44-A3E5-371F-8AA16D8A1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2C6DF-89B4-3CF1-DCE8-932FCB4A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AB4E1-163A-5958-3E62-E236B6313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106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0156B-FD71-DEAE-24AB-6038E0D09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C073C9-3CD3-BF1D-8854-AD404CE77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8E4FE-A2E8-633D-0CA3-AE261694D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6E24B-95E3-FB9D-04D2-C1B4BA9AC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D0307-9379-4DB7-8525-2A56EDDC7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91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9FB2A-D7BD-437C-2121-84ED7BA88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9A4CC-CB96-2543-2DA7-5FC408A077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17DAB-7FBF-7815-D0A4-E179A9BC0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33418-E6FA-897A-CA84-0BED2937C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A8AC4-BA33-C207-6BAC-244046FC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A7DE8B-B760-D736-8187-135334831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615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28A4B-64FA-CEF9-1B45-417A85C85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0784B-4F84-5868-A471-3DAA6F98A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A4FDB-2EFD-917E-CF8B-B324B6448D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C19D1C-15DC-FF0A-BDAC-1B4F8022C4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CFCC02-513F-4CC1-1235-155C9A6F3B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18747A-CD58-E687-01D6-8CC3ADFB1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2418D5-E660-D957-529C-BF0E8D0FE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416DB5-DF65-CEEA-5D95-EB9FADD2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796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0147B-A98C-8C93-57B6-311918726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FB0640-E18B-C544-F3EB-24FC4FE49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B44DB-0DE7-2787-8C86-922412D1C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F49704-318D-C1B6-FD10-13B1ADA70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121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F58EF9-25A0-DFB4-D75C-A8FF0C277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4E740B-02E6-DD10-A741-264F17B0B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0EFF3-B75F-74E5-53F1-61DE7D0AB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0781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E438D-1223-98F6-DAE8-532B73D74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AFBF6-6833-1E19-D5CD-ADAE56C31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01583-3520-2FF9-E724-7ABB72FC8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C2D3D7-EABB-4F32-3D36-FBDB2980D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5AB869-FDD9-521F-7D05-60A68B565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A3A78-8BE0-39E8-0757-453CA69A2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143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414CE-78AA-4819-8942-46CD4D4F9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3BA51C-6CA4-202E-4F6B-F62D9C8791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21ACEB-4F2C-3C33-46BB-7BBF15CDBB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2AB754-2C1D-11FF-E597-670B68BD8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80D37C-AEED-BDA8-E109-451A99121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BC822B-A29C-CC05-96D1-58ED5DBA5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84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708A8C-9B8C-2E10-8040-4ABDA8F83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DD2A0-4B2E-8452-2D73-2F07ED19BD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DD981-485E-4504-CBC3-E64090404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04690-DE07-497B-A4E8-A9AB9B2ED953}" type="datetimeFigureOut">
              <a:rPr lang="zh-CN" altLang="en-US" smtClean="0"/>
              <a:t>2023/6/28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B8729-C3AE-DAB9-1F61-482AC8C39C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319E7-7460-73B8-222D-70ABD1BC63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A3102-8E10-4C3B-9B31-F7D58EBB49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607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Relationship Id="rId4" Type="http://schemas.openxmlformats.org/officeDocument/2006/relationships/image" Target="../media/image17.tm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4" Type="http://schemas.openxmlformats.org/officeDocument/2006/relationships/image" Target="../media/image2.tm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Relationship Id="rId4" Type="http://schemas.openxmlformats.org/officeDocument/2006/relationships/image" Target="../media/image7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5" Type="http://schemas.openxmlformats.org/officeDocument/2006/relationships/image" Target="../media/image10.tmp"/><Relationship Id="rId4" Type="http://schemas.openxmlformats.org/officeDocument/2006/relationships/image" Target="../media/image9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Relationship Id="rId5" Type="http://schemas.openxmlformats.org/officeDocument/2006/relationships/image" Target="../media/image15.png"/><Relationship Id="rId4" Type="http://schemas.openxmlformats.org/officeDocument/2006/relationships/image" Target="../media/image14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C1C6010-621E-0C6F-35D7-BE4AD8C0418D}"/>
              </a:ext>
            </a:extLst>
          </p:cNvPr>
          <p:cNvSpPr txBox="1"/>
          <p:nvPr/>
        </p:nvSpPr>
        <p:spPr>
          <a:xfrm>
            <a:off x="2180287" y="120716"/>
            <a:ext cx="7130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/>
              <a:t>CVE-2022-3602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91E3CE-0907-3252-756B-8FA4A9714A39}"/>
              </a:ext>
            </a:extLst>
          </p:cNvPr>
          <p:cNvSpPr txBox="1"/>
          <p:nvPr/>
        </p:nvSpPr>
        <p:spPr>
          <a:xfrm>
            <a:off x="3679870" y="2030302"/>
            <a:ext cx="4677903" cy="369332"/>
          </a:xfrm>
          <a:prstGeom prst="rect">
            <a:avLst/>
          </a:prstGeom>
          <a:noFill/>
          <a:ln>
            <a:solidFill>
              <a:srgbClr val="EBCE5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b="1"/>
              <a:t>影响程序</a:t>
            </a:r>
            <a:r>
              <a:rPr lang="zh-CN" altLang="en-US"/>
              <a:t>：</a:t>
            </a:r>
            <a:r>
              <a:rPr lang="en-US" altLang="zh-CN"/>
              <a:t>OpenSSL 3.0.0-3.0.6</a:t>
            </a:r>
            <a:endParaRPr lang="zh-CN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B020B5-567C-4A1F-81EC-BC6C6180D005}"/>
              </a:ext>
            </a:extLst>
          </p:cNvPr>
          <p:cNvSpPr txBox="1"/>
          <p:nvPr/>
        </p:nvSpPr>
        <p:spPr>
          <a:xfrm>
            <a:off x="3679870" y="3088488"/>
            <a:ext cx="4677903" cy="369332"/>
          </a:xfrm>
          <a:prstGeom prst="rect">
            <a:avLst/>
          </a:prstGeom>
          <a:noFill/>
          <a:ln>
            <a:solidFill>
              <a:srgbClr val="D8574F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b="1"/>
              <a:t>漏洞类型</a:t>
            </a:r>
            <a:r>
              <a:rPr lang="zh-CN" altLang="en-US"/>
              <a:t>：</a:t>
            </a:r>
            <a:r>
              <a:rPr lang="en-US" altLang="zh-CN"/>
              <a:t>Stack-Buffer-Overflow</a:t>
            </a:r>
            <a:endParaRPr lang="zh-CN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3CD590-12D8-B021-C101-CF95AA23DFC7}"/>
              </a:ext>
            </a:extLst>
          </p:cNvPr>
          <p:cNvSpPr txBox="1"/>
          <p:nvPr/>
        </p:nvSpPr>
        <p:spPr>
          <a:xfrm>
            <a:off x="3689484" y="4309077"/>
            <a:ext cx="4668289" cy="369332"/>
          </a:xfrm>
          <a:prstGeom prst="rect">
            <a:avLst/>
          </a:prstGeom>
          <a:noFill/>
          <a:ln>
            <a:solidFill>
              <a:srgbClr val="51C2CA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b="1"/>
              <a:t>可能影响</a:t>
            </a:r>
            <a:r>
              <a:rPr lang="zh-CN" altLang="en-US"/>
              <a:t>：</a:t>
            </a:r>
            <a:r>
              <a:rPr lang="en-US" altLang="zh-CN"/>
              <a:t>DOS or Remote code execution</a:t>
            </a:r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1277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1"/>
    </mc:Choice>
    <mc:Fallback xmlns="">
      <p:transition spd="slow" advTm="1195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B88568-BDF1-636C-AAC8-8326FBA23E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13" y="281592"/>
            <a:ext cx="6066046" cy="19737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77394C1-7C59-BD75-13E2-CDA6346DC9D3}"/>
              </a:ext>
            </a:extLst>
          </p:cNvPr>
          <p:cNvGrpSpPr/>
          <p:nvPr/>
        </p:nvGrpSpPr>
        <p:grpSpPr>
          <a:xfrm>
            <a:off x="3962399" y="2036093"/>
            <a:ext cx="7976988" cy="4631030"/>
            <a:chOff x="2304157" y="463283"/>
            <a:chExt cx="9653160" cy="5799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B3A6565-8C09-0EA4-FB71-4669BAEE4F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2423" y="463283"/>
              <a:ext cx="9624894" cy="579932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CC04CC1-E5CD-73F3-913A-F5141E926502}"/>
                </a:ext>
              </a:extLst>
            </p:cNvPr>
            <p:cNvSpPr/>
            <p:nvPr/>
          </p:nvSpPr>
          <p:spPr>
            <a:xfrm>
              <a:off x="2304157" y="816428"/>
              <a:ext cx="788667" cy="160725"/>
            </a:xfrm>
            <a:prstGeom prst="rect">
              <a:avLst/>
            </a:prstGeom>
            <a:noFill/>
            <a:ln w="19050">
              <a:solidFill>
                <a:srgbClr val="D857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1C0E099-6358-B2F4-A461-85CE18A3F875}"/>
                </a:ext>
              </a:extLst>
            </p:cNvPr>
            <p:cNvSpPr/>
            <p:nvPr/>
          </p:nvSpPr>
          <p:spPr>
            <a:xfrm>
              <a:off x="5307333" y="977153"/>
              <a:ext cx="1142616" cy="251012"/>
            </a:xfrm>
            <a:prstGeom prst="rect">
              <a:avLst/>
            </a:prstGeom>
            <a:noFill/>
            <a:ln w="19050">
              <a:solidFill>
                <a:srgbClr val="D857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6386DE5-E7DB-9C21-1D2A-7146E69EF5C6}"/>
                </a:ext>
              </a:extLst>
            </p:cNvPr>
            <p:cNvSpPr/>
            <p:nvPr/>
          </p:nvSpPr>
          <p:spPr>
            <a:xfrm>
              <a:off x="5310287" y="594712"/>
              <a:ext cx="1142616" cy="251012"/>
            </a:xfrm>
            <a:prstGeom prst="rect">
              <a:avLst/>
            </a:prstGeom>
            <a:noFill/>
            <a:ln w="19050">
              <a:solidFill>
                <a:srgbClr val="D857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CFB998A-B363-23F1-3A1C-F40375CA4642}"/>
              </a:ext>
            </a:extLst>
          </p:cNvPr>
          <p:cNvSpPr txBox="1"/>
          <p:nvPr/>
        </p:nvSpPr>
        <p:spPr>
          <a:xfrm>
            <a:off x="6444104" y="476095"/>
            <a:ext cx="29688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/>
              <a:t>执行报误（没有目标函数）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9904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1"/>
    </mc:Choice>
    <mc:Fallback xmlns="">
      <p:transition spd="slow" advTm="1195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FC3590-0F71-9115-8B84-8A770BB1D6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61" t="14341" r="32309" b="6910"/>
          <a:stretch/>
        </p:blipFill>
        <p:spPr>
          <a:xfrm>
            <a:off x="6150944" y="911436"/>
            <a:ext cx="5709361" cy="4698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F2E2A-B882-30B3-FE23-69AC5EC8B59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971" t="10949" r="30039" b="9935"/>
          <a:stretch/>
        </p:blipFill>
        <p:spPr>
          <a:xfrm>
            <a:off x="185190" y="901812"/>
            <a:ext cx="5910810" cy="4698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1FD4C12-BE7A-4D23-0016-00AA1FAC391B}"/>
              </a:ext>
            </a:extLst>
          </p:cNvPr>
          <p:cNvSpPr/>
          <p:nvPr/>
        </p:nvSpPr>
        <p:spPr>
          <a:xfrm>
            <a:off x="199301" y="1495586"/>
            <a:ext cx="5951643" cy="171849"/>
          </a:xfrm>
          <a:prstGeom prst="rect">
            <a:avLst/>
          </a:prstGeom>
          <a:noFill/>
          <a:ln w="19050">
            <a:solidFill>
              <a:srgbClr val="EDCE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FADCDB-2E56-17ED-DB29-82BA8120A63F}"/>
              </a:ext>
            </a:extLst>
          </p:cNvPr>
          <p:cNvSpPr/>
          <p:nvPr/>
        </p:nvSpPr>
        <p:spPr>
          <a:xfrm>
            <a:off x="5908662" y="1086173"/>
            <a:ext cx="5951643" cy="171849"/>
          </a:xfrm>
          <a:prstGeom prst="rect">
            <a:avLst/>
          </a:prstGeom>
          <a:noFill/>
          <a:ln w="19050">
            <a:solidFill>
              <a:srgbClr val="EDCE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FC89B1-D05D-EC74-9302-2D3A55E8B6A9}"/>
              </a:ext>
            </a:extLst>
          </p:cNvPr>
          <p:cNvSpPr/>
          <p:nvPr/>
        </p:nvSpPr>
        <p:spPr>
          <a:xfrm>
            <a:off x="6401721" y="5093397"/>
            <a:ext cx="5951643" cy="171849"/>
          </a:xfrm>
          <a:prstGeom prst="rect">
            <a:avLst/>
          </a:prstGeom>
          <a:noFill/>
          <a:ln w="19050">
            <a:solidFill>
              <a:srgbClr val="EDCE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8C7913-0D25-41C1-1362-AF8CAE6F4F6E}"/>
              </a:ext>
            </a:extLst>
          </p:cNvPr>
          <p:cNvSpPr/>
          <p:nvPr/>
        </p:nvSpPr>
        <p:spPr>
          <a:xfrm>
            <a:off x="331695" y="5460986"/>
            <a:ext cx="5951643" cy="171849"/>
          </a:xfrm>
          <a:prstGeom prst="rect">
            <a:avLst/>
          </a:prstGeom>
          <a:noFill/>
          <a:ln w="19050">
            <a:solidFill>
              <a:srgbClr val="EDCE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5DA2AB-48AF-56DC-E171-28FEA1EFC308}"/>
              </a:ext>
            </a:extLst>
          </p:cNvPr>
          <p:cNvSpPr txBox="1"/>
          <p:nvPr/>
        </p:nvSpPr>
        <p:spPr>
          <a:xfrm>
            <a:off x="4994497" y="95486"/>
            <a:ext cx="2312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LibFuzzer</a:t>
            </a:r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78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1"/>
    </mc:Choice>
    <mc:Fallback xmlns="">
      <p:transition spd="slow" advTm="1195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0F8ECA8-195E-A540-19A7-D29753CAC7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4961" y="3411407"/>
            <a:ext cx="557313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zh-CN" b="1">
                <a:latin typeface="+mn-lt"/>
              </a:rPr>
              <a:t>ossl_punycode_decode</a:t>
            </a:r>
            <a:r>
              <a:rPr lang="zh-CN" altLang="en-US">
                <a:latin typeface="+mn-lt"/>
              </a:rPr>
              <a:t>函数中</a:t>
            </a:r>
            <a:endParaRPr lang="en-US" altLang="zh-CN"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zh-CN" b="1">
                <a:latin typeface="+mn-lt"/>
              </a:rPr>
              <a:t>Punycode</a:t>
            </a:r>
            <a:r>
              <a:rPr lang="en-US" altLang="zh-CN">
                <a:latin typeface="+mn-lt"/>
              </a:rPr>
              <a:t>:</a:t>
            </a:r>
            <a:r>
              <a:rPr lang="zh-CN" altLang="zh-CN">
                <a:latin typeface="+mn-lt"/>
              </a:rPr>
              <a:t> </a:t>
            </a:r>
            <a:r>
              <a:rPr lang="en-US" altLang="zh-CN">
                <a:latin typeface="+mn-lt"/>
              </a:rPr>
              <a:t> </a:t>
            </a:r>
            <a:r>
              <a:rPr lang="zh-CN" altLang="en-US">
                <a:latin typeface="+mn-lt"/>
              </a:rPr>
              <a:t>将</a:t>
            </a:r>
            <a:r>
              <a:rPr lang="en-US" altLang="zh-CN">
                <a:latin typeface="+mn-lt"/>
              </a:rPr>
              <a:t>Unicode</a:t>
            </a:r>
            <a:r>
              <a:rPr lang="zh-CN" altLang="en-US">
                <a:latin typeface="+mn-lt"/>
              </a:rPr>
              <a:t>域名编码为</a:t>
            </a:r>
            <a:r>
              <a:rPr lang="en-US" altLang="zh-CN">
                <a:latin typeface="+mn-lt"/>
              </a:rPr>
              <a:t>ASCII</a:t>
            </a:r>
            <a:r>
              <a:rPr lang="zh-CN" altLang="en-US">
                <a:latin typeface="+mn-lt"/>
              </a:rPr>
              <a:t>码（</a:t>
            </a:r>
            <a:r>
              <a:rPr lang="en-US" altLang="zh-CN">
                <a:latin typeface="+mn-lt"/>
              </a:rPr>
              <a:t>xn-</a:t>
            </a:r>
            <a:r>
              <a:rPr lang="zh-CN" altLang="en-US">
                <a:latin typeface="+mn-lt"/>
              </a:rPr>
              <a:t>开头）</a:t>
            </a:r>
            <a:endParaRPr lang="en-US" altLang="zh-CN"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b="1">
                <a:latin typeface="+mn-lt"/>
              </a:rPr>
              <a:t>ossl_punycode_decode</a:t>
            </a:r>
            <a:r>
              <a:rPr lang="en-US" altLang="zh-CN" b="1">
                <a:latin typeface="+mn-lt"/>
              </a:rPr>
              <a:t> </a:t>
            </a:r>
            <a:r>
              <a:rPr lang="zh-CN" altLang="en-US">
                <a:latin typeface="+mn-lt"/>
              </a:rPr>
              <a:t>接收</a:t>
            </a:r>
            <a:r>
              <a:rPr lang="en-US" altLang="zh-CN">
                <a:latin typeface="+mn-lt"/>
              </a:rPr>
              <a:t>punycode</a:t>
            </a:r>
            <a:r>
              <a:rPr lang="zh-CN" altLang="en-US">
                <a:latin typeface="+mn-lt"/>
              </a:rPr>
              <a:t>编码后的域名并进行解码，用于后续分析</a:t>
            </a:r>
            <a:endParaRPr lang="en-US" altLang="zh-CN">
              <a:latin typeface="+mn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33A74A-94DD-B0F0-6915-BBF7A86D86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1"/>
          <a:stretch/>
        </p:blipFill>
        <p:spPr>
          <a:xfrm>
            <a:off x="6096000" y="2920850"/>
            <a:ext cx="5647765" cy="32176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6597CF2-F478-2666-02C2-4BD73365D619}"/>
              </a:ext>
            </a:extLst>
          </p:cNvPr>
          <p:cNvSpPr txBox="1"/>
          <p:nvPr/>
        </p:nvSpPr>
        <p:spPr>
          <a:xfrm>
            <a:off x="3342254" y="26449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Where does vulnerability lie?</a:t>
            </a:r>
            <a:endParaRPr lang="zh-CN" alt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120B58E-970C-89F0-E19E-85C3405AD2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8"/>
          <a:stretch/>
        </p:blipFill>
        <p:spPr>
          <a:xfrm>
            <a:off x="3325431" y="1375721"/>
            <a:ext cx="5386682" cy="952583"/>
          </a:xfrm>
          <a:prstGeom prst="rect">
            <a:avLst/>
          </a:prstGeom>
          <a:ln>
            <a:solidFill>
              <a:srgbClr val="D8574F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8420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1"/>
    </mc:Choice>
    <mc:Fallback xmlns="">
      <p:transition spd="slow" advTm="1195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n attacker sending a malicious certificate to a victim verifying it can trigger the vulnerability.">
            <a:extLst>
              <a:ext uri="{FF2B5EF4-FFF2-40B4-BE49-F238E27FC236}">
                <a16:creationId xmlns:a16="http://schemas.microsoft.com/office/drawing/2014/main" id="{2940760D-48DF-4D16-6F18-722AECFC2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530" y="1778687"/>
            <a:ext cx="9725025" cy="439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A002E5-6621-C6D5-EFFC-F46A6647EBFD}"/>
              </a:ext>
            </a:extLst>
          </p:cNvPr>
          <p:cNvSpPr txBox="1"/>
          <p:nvPr/>
        </p:nvSpPr>
        <p:spPr>
          <a:xfrm>
            <a:off x="2528048" y="1132356"/>
            <a:ext cx="66159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>
                <a:latin typeface="+mn-lt"/>
              </a:rPr>
              <a:t>认证</a:t>
            </a:r>
            <a:r>
              <a:rPr lang="zh-CN" altLang="zh-CN" b="1">
                <a:latin typeface="+mn-lt"/>
              </a:rPr>
              <a:t>X.509</a:t>
            </a:r>
            <a:r>
              <a:rPr lang="zh-CN" altLang="en-US" b="1">
                <a:latin typeface="+mn-lt"/>
              </a:rPr>
              <a:t>证书</a:t>
            </a:r>
            <a:r>
              <a:rPr lang="zh-CN" altLang="en-US">
                <a:latin typeface="+mn-lt"/>
              </a:rPr>
              <a:t>的时候</a:t>
            </a:r>
            <a:r>
              <a:rPr lang="zh-CN" altLang="en-US" b="1">
                <a:latin typeface="+mn-lt"/>
              </a:rPr>
              <a:t>该函数被调用</a:t>
            </a:r>
            <a:endParaRPr lang="en-US" altLang="zh-CN" b="1"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>
                <a:latin typeface="+mn-lt"/>
              </a:rPr>
              <a:t>攻击者可以通过生成包含有特定</a:t>
            </a:r>
            <a:r>
              <a:rPr lang="en-US" altLang="zh-CN">
                <a:latin typeface="+mn-lt"/>
              </a:rPr>
              <a:t>punycode</a:t>
            </a:r>
            <a:r>
              <a:rPr lang="zh-CN" altLang="en-US">
                <a:latin typeface="+mn-lt"/>
              </a:rPr>
              <a:t>的证书，来实现攻击</a:t>
            </a:r>
            <a:endParaRPr lang="zh-CN" altLang="zh-CN">
              <a:latin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2780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1"/>
    </mc:Choice>
    <mc:Fallback xmlns="">
      <p:transition spd="slow" advTm="1195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304BF73-353E-1472-35F4-9B0FF0BF03E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6F8FA"/>
              </a:clrFrom>
              <a:clrTo>
                <a:srgbClr val="F6F8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826" y="1378131"/>
            <a:ext cx="5121084" cy="39856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130BAA-CBE5-7559-1EE9-7C40DC76DD28}"/>
              </a:ext>
            </a:extLst>
          </p:cNvPr>
          <p:cNvSpPr txBox="1"/>
          <p:nvPr/>
        </p:nvSpPr>
        <p:spPr>
          <a:xfrm>
            <a:off x="2373404" y="1912273"/>
            <a:ext cx="1853764" cy="351545"/>
          </a:xfrm>
          <a:prstGeom prst="rect">
            <a:avLst/>
          </a:prstGeom>
          <a:noFill/>
          <a:ln w="28575">
            <a:solidFill>
              <a:srgbClr val="D8574F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11E6C2-2F7F-DC93-8EE3-102C4F9D7E03}"/>
              </a:ext>
            </a:extLst>
          </p:cNvPr>
          <p:cNvSpPr txBox="1"/>
          <p:nvPr/>
        </p:nvSpPr>
        <p:spPr>
          <a:xfrm>
            <a:off x="2087901" y="3565765"/>
            <a:ext cx="1853764" cy="351545"/>
          </a:xfrm>
          <a:prstGeom prst="rect">
            <a:avLst/>
          </a:prstGeom>
          <a:noFill/>
          <a:ln w="28575">
            <a:solidFill>
              <a:srgbClr val="D8574F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pic>
        <p:nvPicPr>
          <p:cNvPr id="2050" name="Picture 2" descr="wordpress-sync/blog-openssl-breakdown-off-by-one">
            <a:extLst>
              <a:ext uri="{FF2B5EF4-FFF2-40B4-BE49-F238E27FC236}">
                <a16:creationId xmlns:a16="http://schemas.microsoft.com/office/drawing/2014/main" id="{57BC8FB8-7EFA-E751-0B2D-9D5A7C034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810" y="1378131"/>
            <a:ext cx="4909063" cy="41017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6DCC773-9A61-6411-A37F-5A2C952F20E9}"/>
              </a:ext>
            </a:extLst>
          </p:cNvPr>
          <p:cNvSpPr txBox="1"/>
          <p:nvPr/>
        </p:nvSpPr>
        <p:spPr>
          <a:xfrm>
            <a:off x="4984406" y="233493"/>
            <a:ext cx="30819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Off By One</a:t>
            </a:r>
            <a:endParaRPr lang="zh-CN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0F15A3-F711-57EF-3244-317E89C4E6CC}"/>
              </a:ext>
            </a:extLst>
          </p:cNvPr>
          <p:cNvSpPr txBox="1"/>
          <p:nvPr/>
        </p:nvSpPr>
        <p:spPr>
          <a:xfrm>
            <a:off x="8453717" y="2994212"/>
            <a:ext cx="995083" cy="295835"/>
          </a:xfrm>
          <a:prstGeom prst="rect">
            <a:avLst/>
          </a:prstGeom>
          <a:noFill/>
          <a:ln w="28575">
            <a:solidFill>
              <a:srgbClr val="D8574F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88E309-1794-3B68-B4B4-9D1DE2465D6D}"/>
              </a:ext>
            </a:extLst>
          </p:cNvPr>
          <p:cNvSpPr txBox="1"/>
          <p:nvPr/>
        </p:nvSpPr>
        <p:spPr>
          <a:xfrm>
            <a:off x="8722658" y="3533078"/>
            <a:ext cx="995083" cy="295835"/>
          </a:xfrm>
          <a:prstGeom prst="rect">
            <a:avLst/>
          </a:prstGeom>
          <a:noFill/>
          <a:ln w="28575">
            <a:solidFill>
              <a:srgbClr val="D8574F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id="{E17166F0-6B96-8E13-6235-52ED5DC2DE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9157" y="5829168"/>
            <a:ext cx="235200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b="1">
                <a:latin typeface="+mn-lt"/>
              </a:rPr>
              <a:t>可能结果</a:t>
            </a:r>
            <a:r>
              <a:rPr lang="en-US" altLang="zh-CN">
                <a:latin typeface="+mn-lt"/>
              </a:rPr>
              <a:t>:</a:t>
            </a:r>
            <a:r>
              <a:rPr lang="zh-CN" altLang="zh-CN">
                <a:latin typeface="+mn-lt"/>
              </a:rPr>
              <a:t> </a:t>
            </a:r>
            <a:r>
              <a:rPr lang="en-US" altLang="zh-CN">
                <a:latin typeface="+mn-lt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>
                <a:latin typeface="+mn-lt"/>
              </a:rPr>
              <a:t>1.</a:t>
            </a:r>
            <a:r>
              <a:rPr lang="zh-CN" altLang="en-US">
                <a:latin typeface="+mn-lt"/>
              </a:rPr>
              <a:t>返回重定向</a:t>
            </a:r>
            <a:endParaRPr lang="en-US" altLang="zh-CN"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>
                <a:latin typeface="+mn-lt"/>
              </a:rPr>
              <a:t>2.</a:t>
            </a:r>
            <a:r>
              <a:rPr lang="zh-CN" altLang="en-US">
                <a:latin typeface="+mn-lt"/>
              </a:rPr>
              <a:t>改写栈内相邻变量</a:t>
            </a:r>
            <a:endParaRPr lang="zh-CN" altLang="zh-CN">
              <a:latin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66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1"/>
    </mc:Choice>
    <mc:Fallback xmlns="">
      <p:transition spd="slow" advTm="1195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899CC06-A31D-24CF-C499-CA48915C09C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7" y="1127560"/>
            <a:ext cx="6378493" cy="46028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DE8986F-EC1B-EDB2-6397-8D344F0D7B8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01" y="1631576"/>
            <a:ext cx="5936988" cy="3524862"/>
          </a:xfrm>
          <a:prstGeom prst="rect">
            <a:avLst/>
          </a:prstGeom>
          <a:ln>
            <a:solidFill>
              <a:srgbClr val="B8D9F2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3521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1"/>
    </mc:Choice>
    <mc:Fallback xmlns="">
      <p:transition spd="slow" advTm="1195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F71272-703E-9399-E7F6-28D6637A02A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430" y="164976"/>
            <a:ext cx="4588598" cy="2031373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7583476A-597C-434D-DEFE-28C3254913DB}"/>
              </a:ext>
            </a:extLst>
          </p:cNvPr>
          <p:cNvGrpSpPr/>
          <p:nvPr/>
        </p:nvGrpSpPr>
        <p:grpSpPr>
          <a:xfrm>
            <a:off x="41516" y="1198587"/>
            <a:ext cx="5780519" cy="4144373"/>
            <a:chOff x="5716743" y="672350"/>
            <a:chExt cx="6058425" cy="43361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F93BE01-F4FC-1975-AA55-AB9994994F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6743" y="672350"/>
              <a:ext cx="6058425" cy="433615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C4F0B96-4753-BC79-478A-22EF3F952FFE}"/>
                </a:ext>
              </a:extLst>
            </p:cNvPr>
            <p:cNvSpPr txBox="1"/>
            <p:nvPr/>
          </p:nvSpPr>
          <p:spPr>
            <a:xfrm>
              <a:off x="7698127" y="4085165"/>
              <a:ext cx="1418979" cy="424082"/>
            </a:xfrm>
            <a:prstGeom prst="rect">
              <a:avLst/>
            </a:prstGeom>
            <a:noFill/>
            <a:ln w="28575">
              <a:solidFill>
                <a:srgbClr val="D8574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218319A-0585-AB9A-BA21-5C908D20123E}"/>
                </a:ext>
              </a:extLst>
            </p:cNvPr>
            <p:cNvSpPr/>
            <p:nvPr/>
          </p:nvSpPr>
          <p:spPr>
            <a:xfrm>
              <a:off x="8407616" y="4509247"/>
              <a:ext cx="782485" cy="134471"/>
            </a:xfrm>
            <a:prstGeom prst="rect">
              <a:avLst/>
            </a:prstGeom>
            <a:noFill/>
            <a:ln w="19050">
              <a:solidFill>
                <a:srgbClr val="D857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998B875-BD69-8478-6C54-9371A7FF5550}"/>
              </a:ext>
            </a:extLst>
          </p:cNvPr>
          <p:cNvGrpSpPr/>
          <p:nvPr/>
        </p:nvGrpSpPr>
        <p:grpSpPr>
          <a:xfrm>
            <a:off x="5898776" y="2497481"/>
            <a:ext cx="6176682" cy="3652306"/>
            <a:chOff x="5898776" y="1762376"/>
            <a:chExt cx="6176682" cy="3652306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50A3580-A15C-FE20-4748-8A8943113F7F}"/>
                </a:ext>
              </a:extLst>
            </p:cNvPr>
            <p:cNvGrpSpPr/>
            <p:nvPr/>
          </p:nvGrpSpPr>
          <p:grpSpPr>
            <a:xfrm>
              <a:off x="5898776" y="1762376"/>
              <a:ext cx="6176682" cy="3652306"/>
              <a:chOff x="5703186" y="1344706"/>
              <a:chExt cx="6193064" cy="3652306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FB34095B-8A85-F1B2-A1B3-AB59B58A740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204" t="17120" b="23476"/>
              <a:stretch/>
            </p:blipFill>
            <p:spPr>
              <a:xfrm>
                <a:off x="5703186" y="1344706"/>
                <a:ext cx="6193064" cy="3652306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2F9983-05E3-4301-D774-F4B98D13ABA1}"/>
                  </a:ext>
                </a:extLst>
              </p:cNvPr>
              <p:cNvSpPr txBox="1"/>
              <p:nvPr/>
            </p:nvSpPr>
            <p:spPr>
              <a:xfrm>
                <a:off x="7682752" y="4025153"/>
                <a:ext cx="2241177" cy="636494"/>
              </a:xfrm>
              <a:prstGeom prst="rect">
                <a:avLst/>
              </a:prstGeom>
              <a:noFill/>
              <a:ln w="28575">
                <a:solidFill>
                  <a:srgbClr val="D8574F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7FBCA4B-4267-4213-C05C-F8F0E00D5118}"/>
                </a:ext>
              </a:extLst>
            </p:cNvPr>
            <p:cNvSpPr/>
            <p:nvPr/>
          </p:nvSpPr>
          <p:spPr>
            <a:xfrm>
              <a:off x="7719624" y="4895484"/>
              <a:ext cx="746592" cy="12852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C506E29-818B-87F2-3385-4E0DD77F4E9E}"/>
              </a:ext>
            </a:extLst>
          </p:cNvPr>
          <p:cNvSpPr txBox="1"/>
          <p:nvPr/>
        </p:nvSpPr>
        <p:spPr>
          <a:xfrm>
            <a:off x="1932012" y="5863545"/>
            <a:ext cx="18421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>
                <a:latin typeface="+mn-lt"/>
              </a:rPr>
              <a:t>溢出四个</a:t>
            </a:r>
            <a:r>
              <a:rPr lang="en-US" altLang="zh-CN">
                <a:latin typeface="+mn-lt"/>
              </a:rPr>
              <a:t>byte</a:t>
            </a:r>
            <a:endParaRPr lang="zh-CN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A53AAE-D9C3-56A5-F8C2-6662E63B1CE8}"/>
              </a:ext>
            </a:extLst>
          </p:cNvPr>
          <p:cNvSpPr txBox="1"/>
          <p:nvPr/>
        </p:nvSpPr>
        <p:spPr>
          <a:xfrm>
            <a:off x="3077887" y="511954"/>
            <a:ext cx="40793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punycode_decode </a:t>
            </a:r>
            <a:r>
              <a:rPr lang="zh-CN" altLang="en-US"/>
              <a:t>执行前后比较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034D757-5331-0DE2-F5EB-42DAD4474EBB}"/>
              </a:ext>
            </a:extLst>
          </p:cNvPr>
          <p:cNvCxnSpPr>
            <a:cxnSpLocks/>
          </p:cNvCxnSpPr>
          <p:nvPr/>
        </p:nvCxnSpPr>
        <p:spPr>
          <a:xfrm>
            <a:off x="6036032" y="1969152"/>
            <a:ext cx="553027" cy="379601"/>
          </a:xfrm>
          <a:prstGeom prst="straightConnector1">
            <a:avLst/>
          </a:prstGeom>
          <a:ln w="44450">
            <a:solidFill>
              <a:srgbClr val="EDCE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9351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1"/>
    </mc:Choice>
    <mc:Fallback xmlns="">
      <p:transition spd="slow" advTm="1195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85EB23D1-851A-E04C-5BB5-E90ADF1A95C5}"/>
              </a:ext>
            </a:extLst>
          </p:cNvPr>
          <p:cNvGrpSpPr/>
          <p:nvPr/>
        </p:nvGrpSpPr>
        <p:grpSpPr>
          <a:xfrm>
            <a:off x="2052917" y="349623"/>
            <a:ext cx="8086166" cy="6158754"/>
            <a:chOff x="3720354" y="349623"/>
            <a:chExt cx="8086166" cy="615875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8508DBC-6E0F-86B5-950E-A5E7DDBF6E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956" t="7582" r="17720" b="2614"/>
            <a:stretch/>
          </p:blipFill>
          <p:spPr>
            <a:xfrm>
              <a:off x="3720354" y="349623"/>
              <a:ext cx="8086166" cy="615875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5DD6736-AF1A-E5EA-9260-487001233DD5}"/>
                </a:ext>
              </a:extLst>
            </p:cNvPr>
            <p:cNvSpPr/>
            <p:nvPr/>
          </p:nvSpPr>
          <p:spPr>
            <a:xfrm>
              <a:off x="4581190" y="5045077"/>
              <a:ext cx="5118621" cy="1544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1FB5B05-60F3-D1F7-4255-DA617E7B3421}"/>
                </a:ext>
              </a:extLst>
            </p:cNvPr>
            <p:cNvSpPr/>
            <p:nvPr/>
          </p:nvSpPr>
          <p:spPr>
            <a:xfrm>
              <a:off x="6212541" y="2131546"/>
              <a:ext cx="4303060" cy="288925"/>
            </a:xfrm>
            <a:prstGeom prst="rect">
              <a:avLst/>
            </a:prstGeom>
            <a:noFill/>
            <a:ln w="19050">
              <a:solidFill>
                <a:srgbClr val="D857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173B4C0-D056-AABC-7855-E1F853F143B6}"/>
                </a:ext>
              </a:extLst>
            </p:cNvPr>
            <p:cNvSpPr/>
            <p:nvPr/>
          </p:nvSpPr>
          <p:spPr>
            <a:xfrm>
              <a:off x="3720354" y="822697"/>
              <a:ext cx="6311152" cy="719231"/>
            </a:xfrm>
            <a:prstGeom prst="rect">
              <a:avLst/>
            </a:prstGeom>
            <a:noFill/>
            <a:ln w="19050">
              <a:solidFill>
                <a:srgbClr val="D857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EDB88223-4B33-AD73-E3B9-F9E0637FC76B}"/>
              </a:ext>
            </a:extLst>
          </p:cNvPr>
          <p:cNvSpPr txBox="1"/>
          <p:nvPr/>
        </p:nvSpPr>
        <p:spPr>
          <a:xfrm>
            <a:off x="441436" y="3105834"/>
            <a:ext cx="16114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DOS</a:t>
            </a:r>
            <a:endParaRPr lang="zh-CN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0C099C-1261-2731-01DF-DE754F89A0F2}"/>
              </a:ext>
            </a:extLst>
          </p:cNvPr>
          <p:cNvSpPr txBox="1"/>
          <p:nvPr/>
        </p:nvSpPr>
        <p:spPr>
          <a:xfrm>
            <a:off x="10139083" y="2053884"/>
            <a:ext cx="19692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/>
              <a:t>可能造成服务器报错，停止服务（与服务器编译选项有关）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354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1"/>
    </mc:Choice>
    <mc:Fallback xmlns="">
      <p:transition spd="slow" advTm="1195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02FDA7C5-C66C-03FC-A20E-7AD01FEF251A}"/>
              </a:ext>
            </a:extLst>
          </p:cNvPr>
          <p:cNvSpPr txBox="1"/>
          <p:nvPr/>
        </p:nvSpPr>
        <p:spPr>
          <a:xfrm>
            <a:off x="5334000" y="26868"/>
            <a:ext cx="11922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RCE</a:t>
            </a:r>
            <a:endParaRPr lang="zh-CN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40422B-2D11-A159-02CC-8FBF9692F1BC}"/>
              </a:ext>
            </a:extLst>
          </p:cNvPr>
          <p:cNvSpPr txBox="1"/>
          <p:nvPr/>
        </p:nvSpPr>
        <p:spPr>
          <a:xfrm>
            <a:off x="2513111" y="536225"/>
            <a:ext cx="26415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/>
              <a:t>探索远程代码执行可能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B800E5-FF3B-FB43-8054-E2E09BE8C47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366" y="1347450"/>
            <a:ext cx="5425910" cy="389415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5F25A74-BD9B-9F12-7C22-3BD4C286B60A}"/>
              </a:ext>
            </a:extLst>
          </p:cNvPr>
          <p:cNvSpPr/>
          <p:nvPr/>
        </p:nvSpPr>
        <p:spPr>
          <a:xfrm>
            <a:off x="1604682" y="2382558"/>
            <a:ext cx="1416424" cy="208242"/>
          </a:xfrm>
          <a:prstGeom prst="rect">
            <a:avLst/>
          </a:prstGeom>
          <a:noFill/>
          <a:ln w="19050">
            <a:solidFill>
              <a:srgbClr val="D857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16E59CE-255E-33AC-F1AD-F7B75ECEE350}"/>
              </a:ext>
            </a:extLst>
          </p:cNvPr>
          <p:cNvSpPr/>
          <p:nvPr/>
        </p:nvSpPr>
        <p:spPr>
          <a:xfrm>
            <a:off x="1371599" y="3969311"/>
            <a:ext cx="2321859" cy="208242"/>
          </a:xfrm>
          <a:prstGeom prst="rect">
            <a:avLst/>
          </a:prstGeom>
          <a:noFill/>
          <a:ln w="19050">
            <a:solidFill>
              <a:srgbClr val="D857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F8F705E-0FAA-3E57-3400-F01252A52850}"/>
              </a:ext>
            </a:extLst>
          </p:cNvPr>
          <p:cNvSpPr txBox="1"/>
          <p:nvPr/>
        </p:nvSpPr>
        <p:spPr>
          <a:xfrm>
            <a:off x="7282335" y="2971362"/>
            <a:ext cx="25519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/>
              <a:t>尝试溢出篡改函数指针，而后执行目标函数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61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1"/>
    </mc:Choice>
    <mc:Fallback xmlns="">
      <p:transition spd="slow" advTm="1195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3FF795-60D4-9E0D-41CB-0547EA5A30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33" t="16340" r="46176" b="9411"/>
          <a:stretch/>
        </p:blipFill>
        <p:spPr>
          <a:xfrm>
            <a:off x="537882" y="672351"/>
            <a:ext cx="5082990" cy="50919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59F58DE-99AF-277B-3C0B-74022D589B33}"/>
              </a:ext>
            </a:extLst>
          </p:cNvPr>
          <p:cNvSpPr/>
          <p:nvPr/>
        </p:nvSpPr>
        <p:spPr>
          <a:xfrm>
            <a:off x="4594583" y="5412629"/>
            <a:ext cx="1084503" cy="127559"/>
          </a:xfrm>
          <a:prstGeom prst="rect">
            <a:avLst/>
          </a:prstGeom>
          <a:noFill/>
          <a:ln w="19050">
            <a:solidFill>
              <a:srgbClr val="D857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63C85C-6235-F3AD-82B7-B1820C938A32}"/>
              </a:ext>
            </a:extLst>
          </p:cNvPr>
          <p:cNvSpPr/>
          <p:nvPr/>
        </p:nvSpPr>
        <p:spPr>
          <a:xfrm>
            <a:off x="1577788" y="5269195"/>
            <a:ext cx="878996" cy="127557"/>
          </a:xfrm>
          <a:prstGeom prst="rect">
            <a:avLst/>
          </a:prstGeom>
          <a:noFill/>
          <a:ln w="19050">
            <a:solidFill>
              <a:srgbClr val="6AA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B7E77F-2308-9CA7-45FD-C6113ECA9BAE}"/>
              </a:ext>
            </a:extLst>
          </p:cNvPr>
          <p:cNvSpPr/>
          <p:nvPr/>
        </p:nvSpPr>
        <p:spPr>
          <a:xfrm>
            <a:off x="2581836" y="5269193"/>
            <a:ext cx="959451" cy="127559"/>
          </a:xfrm>
          <a:prstGeom prst="rect">
            <a:avLst/>
          </a:prstGeom>
          <a:noFill/>
          <a:ln w="19050">
            <a:solidFill>
              <a:srgbClr val="6AA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E06241-C7D6-EEA4-57A1-C12893E6E9B7}"/>
              </a:ext>
            </a:extLst>
          </p:cNvPr>
          <p:cNvSpPr/>
          <p:nvPr/>
        </p:nvSpPr>
        <p:spPr>
          <a:xfrm>
            <a:off x="3581286" y="5269193"/>
            <a:ext cx="959451" cy="127559"/>
          </a:xfrm>
          <a:prstGeom prst="rect">
            <a:avLst/>
          </a:prstGeom>
          <a:noFill/>
          <a:ln w="19050">
            <a:solidFill>
              <a:srgbClr val="6AA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731280B-1246-A8AA-B2B0-E6F2B186F348}"/>
              </a:ext>
            </a:extLst>
          </p:cNvPr>
          <p:cNvSpPr/>
          <p:nvPr/>
        </p:nvSpPr>
        <p:spPr>
          <a:xfrm>
            <a:off x="4603150" y="5269193"/>
            <a:ext cx="959451" cy="127559"/>
          </a:xfrm>
          <a:prstGeom prst="rect">
            <a:avLst/>
          </a:prstGeom>
          <a:noFill/>
          <a:ln w="19050">
            <a:solidFill>
              <a:srgbClr val="6AA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254F0B-B13D-10EC-8EF1-D5BBCAA221A4}"/>
              </a:ext>
            </a:extLst>
          </p:cNvPr>
          <p:cNvSpPr/>
          <p:nvPr/>
        </p:nvSpPr>
        <p:spPr>
          <a:xfrm>
            <a:off x="1497333" y="5405716"/>
            <a:ext cx="959451" cy="127559"/>
          </a:xfrm>
          <a:prstGeom prst="rect">
            <a:avLst/>
          </a:prstGeom>
          <a:noFill/>
          <a:ln w="19050">
            <a:solidFill>
              <a:srgbClr val="6AA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992367D-822D-F5B2-D4E6-6A1F6D4CFBB2}"/>
              </a:ext>
            </a:extLst>
          </p:cNvPr>
          <p:cNvSpPr/>
          <p:nvPr/>
        </p:nvSpPr>
        <p:spPr>
          <a:xfrm>
            <a:off x="2581835" y="5407767"/>
            <a:ext cx="959451" cy="127559"/>
          </a:xfrm>
          <a:prstGeom prst="rect">
            <a:avLst/>
          </a:prstGeom>
          <a:noFill/>
          <a:ln w="19050">
            <a:solidFill>
              <a:srgbClr val="6AA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B8E87D-B28A-3FFC-2E36-A685E3458067}"/>
              </a:ext>
            </a:extLst>
          </p:cNvPr>
          <p:cNvSpPr/>
          <p:nvPr/>
        </p:nvSpPr>
        <p:spPr>
          <a:xfrm>
            <a:off x="3603699" y="5400205"/>
            <a:ext cx="959451" cy="127559"/>
          </a:xfrm>
          <a:prstGeom prst="rect">
            <a:avLst/>
          </a:prstGeom>
          <a:noFill/>
          <a:ln w="19050">
            <a:solidFill>
              <a:srgbClr val="6AA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2C3FD8-49E2-B085-2DB4-193050B2A1FC}"/>
              </a:ext>
            </a:extLst>
          </p:cNvPr>
          <p:cNvSpPr/>
          <p:nvPr/>
        </p:nvSpPr>
        <p:spPr>
          <a:xfrm>
            <a:off x="1524113" y="5510483"/>
            <a:ext cx="1084503" cy="127559"/>
          </a:xfrm>
          <a:prstGeom prst="rect">
            <a:avLst/>
          </a:prstGeom>
          <a:noFill/>
          <a:ln w="19050">
            <a:solidFill>
              <a:srgbClr val="D857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6122913-CA6F-82B2-7DDD-1996C187AD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252"/>
          <a:stretch/>
        </p:blipFill>
        <p:spPr>
          <a:xfrm>
            <a:off x="666455" y="5976648"/>
            <a:ext cx="4252328" cy="64826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7EEEDAE-1188-785A-AE05-9FFACE76D76B}"/>
              </a:ext>
            </a:extLst>
          </p:cNvPr>
          <p:cNvSpPr/>
          <p:nvPr/>
        </p:nvSpPr>
        <p:spPr>
          <a:xfrm>
            <a:off x="1273101" y="5878035"/>
            <a:ext cx="3191323" cy="307614"/>
          </a:xfrm>
          <a:prstGeom prst="rect">
            <a:avLst/>
          </a:prstGeom>
          <a:noFill/>
          <a:ln w="19050">
            <a:solidFill>
              <a:srgbClr val="D857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C589BCD-6B92-6D9E-6F57-EC4586F97F97}"/>
              </a:ext>
            </a:extLst>
          </p:cNvPr>
          <p:cNvGrpSpPr/>
          <p:nvPr/>
        </p:nvGrpSpPr>
        <p:grpSpPr>
          <a:xfrm>
            <a:off x="6682735" y="672351"/>
            <a:ext cx="5082990" cy="5091953"/>
            <a:chOff x="6096000" y="672352"/>
            <a:chExt cx="5082990" cy="509195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AF564FA-EDB4-C3F1-9CD7-FE0202880F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207" t="16340" r="46102" b="9411"/>
            <a:stretch/>
          </p:blipFill>
          <p:spPr>
            <a:xfrm>
              <a:off x="6096000" y="672352"/>
              <a:ext cx="5082990" cy="509195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6C0E51A-7B5C-BE3E-24BA-5A99E6D4C733}"/>
                </a:ext>
              </a:extLst>
            </p:cNvPr>
            <p:cNvSpPr/>
            <p:nvPr/>
          </p:nvSpPr>
          <p:spPr>
            <a:xfrm>
              <a:off x="7126828" y="5267139"/>
              <a:ext cx="959451" cy="127559"/>
            </a:xfrm>
            <a:prstGeom prst="rect">
              <a:avLst/>
            </a:prstGeom>
            <a:noFill/>
            <a:ln w="19050">
              <a:solidFill>
                <a:srgbClr val="6AA1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80358E9-937A-3D6D-81B6-09424B60DDEE}"/>
                </a:ext>
              </a:extLst>
            </p:cNvPr>
            <p:cNvSpPr/>
            <p:nvPr/>
          </p:nvSpPr>
          <p:spPr>
            <a:xfrm>
              <a:off x="8086279" y="5267139"/>
              <a:ext cx="959451" cy="127559"/>
            </a:xfrm>
            <a:prstGeom prst="rect">
              <a:avLst/>
            </a:prstGeom>
            <a:noFill/>
            <a:ln w="19050">
              <a:solidFill>
                <a:srgbClr val="6AA1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138780-C799-9C45-9D09-A579D97545DA}"/>
                </a:ext>
              </a:extLst>
            </p:cNvPr>
            <p:cNvSpPr/>
            <p:nvPr/>
          </p:nvSpPr>
          <p:spPr>
            <a:xfrm>
              <a:off x="9130438" y="5267139"/>
              <a:ext cx="959451" cy="127559"/>
            </a:xfrm>
            <a:prstGeom prst="rect">
              <a:avLst/>
            </a:prstGeom>
            <a:noFill/>
            <a:ln w="19050">
              <a:solidFill>
                <a:srgbClr val="6AA1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469C086-5B44-5DEB-75AB-913CD3DF3909}"/>
                </a:ext>
              </a:extLst>
            </p:cNvPr>
            <p:cNvSpPr/>
            <p:nvPr/>
          </p:nvSpPr>
          <p:spPr>
            <a:xfrm>
              <a:off x="10134486" y="5267139"/>
              <a:ext cx="959451" cy="127559"/>
            </a:xfrm>
            <a:prstGeom prst="rect">
              <a:avLst/>
            </a:prstGeom>
            <a:noFill/>
            <a:ln w="19050">
              <a:solidFill>
                <a:srgbClr val="6AA1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7A4FAB5-0A16-D5BB-F1A9-0D04EA064055}"/>
                </a:ext>
              </a:extLst>
            </p:cNvPr>
            <p:cNvSpPr/>
            <p:nvPr/>
          </p:nvSpPr>
          <p:spPr>
            <a:xfrm>
              <a:off x="7104529" y="5400205"/>
              <a:ext cx="959451" cy="127559"/>
            </a:xfrm>
            <a:prstGeom prst="rect">
              <a:avLst/>
            </a:prstGeom>
            <a:noFill/>
            <a:ln w="19050">
              <a:solidFill>
                <a:srgbClr val="6AA1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38CE0BC-B108-0BCC-AC81-1E9092343681}"/>
                </a:ext>
              </a:extLst>
            </p:cNvPr>
            <p:cNvSpPr/>
            <p:nvPr/>
          </p:nvSpPr>
          <p:spPr>
            <a:xfrm>
              <a:off x="8117312" y="5400203"/>
              <a:ext cx="959451" cy="127559"/>
            </a:xfrm>
            <a:prstGeom prst="rect">
              <a:avLst/>
            </a:prstGeom>
            <a:noFill/>
            <a:ln w="19050">
              <a:solidFill>
                <a:srgbClr val="6AA1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0FD9406-25F1-4D26-CA35-078604CA1002}"/>
                </a:ext>
              </a:extLst>
            </p:cNvPr>
            <p:cNvSpPr/>
            <p:nvPr/>
          </p:nvSpPr>
          <p:spPr>
            <a:xfrm>
              <a:off x="9130437" y="5400204"/>
              <a:ext cx="959451" cy="127559"/>
            </a:xfrm>
            <a:prstGeom prst="rect">
              <a:avLst/>
            </a:prstGeom>
            <a:noFill/>
            <a:ln w="19050">
              <a:solidFill>
                <a:srgbClr val="6AA1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32AF842-B7A5-06E7-9774-9E19D1F9183F}"/>
                </a:ext>
              </a:extLst>
            </p:cNvPr>
            <p:cNvSpPr/>
            <p:nvPr/>
          </p:nvSpPr>
          <p:spPr>
            <a:xfrm>
              <a:off x="7042002" y="5540829"/>
              <a:ext cx="1084503" cy="127559"/>
            </a:xfrm>
            <a:prstGeom prst="rect">
              <a:avLst/>
            </a:prstGeom>
            <a:noFill/>
            <a:ln w="19050">
              <a:solidFill>
                <a:srgbClr val="D857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A0A340E-13FA-5279-35F2-5C5555DFCF4E}"/>
                </a:ext>
              </a:extLst>
            </p:cNvPr>
            <p:cNvSpPr/>
            <p:nvPr/>
          </p:nvSpPr>
          <p:spPr>
            <a:xfrm>
              <a:off x="10092187" y="5399500"/>
              <a:ext cx="1084503" cy="127559"/>
            </a:xfrm>
            <a:prstGeom prst="rect">
              <a:avLst/>
            </a:prstGeom>
            <a:noFill/>
            <a:ln w="19050">
              <a:solidFill>
                <a:srgbClr val="D857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DBC47715-9382-49A7-B380-B0A3131637F7}"/>
              </a:ext>
            </a:extLst>
          </p:cNvPr>
          <p:cNvSpPr txBox="1"/>
          <p:nvPr/>
        </p:nvSpPr>
        <p:spPr>
          <a:xfrm>
            <a:off x="6972357" y="6000982"/>
            <a:ext cx="2308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>
                <a:solidFill>
                  <a:srgbClr val="D8574F"/>
                </a:solidFill>
                <a:latin typeface="+mn-lt"/>
              </a:rPr>
              <a:t>0x0000751ff784d610</a:t>
            </a:r>
            <a:endParaRPr lang="zh-CN" altLang="en-US">
              <a:solidFill>
                <a:srgbClr val="D8574F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4587B42-1203-F714-84FA-6E22B29D6486}"/>
              </a:ext>
            </a:extLst>
          </p:cNvPr>
          <p:cNvCxnSpPr/>
          <p:nvPr/>
        </p:nvCxnSpPr>
        <p:spPr>
          <a:xfrm>
            <a:off x="5360894" y="6185648"/>
            <a:ext cx="1290918" cy="0"/>
          </a:xfrm>
          <a:prstGeom prst="straightConnector1">
            <a:avLst/>
          </a:prstGeom>
          <a:ln w="44450">
            <a:solidFill>
              <a:srgbClr val="EDCE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2FDA7C5-C66C-03FC-A20E-7AD01FEF251A}"/>
              </a:ext>
            </a:extLst>
          </p:cNvPr>
          <p:cNvSpPr txBox="1"/>
          <p:nvPr/>
        </p:nvSpPr>
        <p:spPr>
          <a:xfrm>
            <a:off x="5334000" y="26868"/>
            <a:ext cx="11922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RCE</a:t>
            </a:r>
            <a:endParaRPr lang="zh-CN" altLang="en-U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781A0F5-8EC7-8257-6AE8-00691F3E225E}"/>
              </a:ext>
            </a:extLst>
          </p:cNvPr>
          <p:cNvCxnSpPr>
            <a:cxnSpLocks/>
          </p:cNvCxnSpPr>
          <p:nvPr/>
        </p:nvCxnSpPr>
        <p:spPr>
          <a:xfrm>
            <a:off x="5762065" y="5330917"/>
            <a:ext cx="667870" cy="0"/>
          </a:xfrm>
          <a:prstGeom prst="straightConnector1">
            <a:avLst/>
          </a:prstGeom>
          <a:ln w="44450">
            <a:solidFill>
              <a:srgbClr val="EDCE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140422B-2D11-A159-02CC-8FBF9692F1BC}"/>
              </a:ext>
            </a:extLst>
          </p:cNvPr>
          <p:cNvSpPr txBox="1"/>
          <p:nvPr/>
        </p:nvSpPr>
        <p:spPr>
          <a:xfrm>
            <a:off x="1177370" y="246154"/>
            <a:ext cx="26415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/>
              <a:t>探索远程代码执行可能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636735-8C82-C35F-F05C-8859A88F7A89}"/>
              </a:ext>
            </a:extLst>
          </p:cNvPr>
          <p:cNvSpPr txBox="1"/>
          <p:nvPr/>
        </p:nvSpPr>
        <p:spPr>
          <a:xfrm>
            <a:off x="6575399" y="207102"/>
            <a:ext cx="40793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punycode_decode </a:t>
            </a:r>
            <a:r>
              <a:rPr lang="zh-CN" altLang="en-US"/>
              <a:t>执行前后比较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36368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1"/>
    </mc:Choice>
    <mc:Fallback xmlns="">
      <p:transition spd="slow" advTm="11951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2|0.2|0.3|0.3|1|0.4|0.3|0.6|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2|0.2|0.3|0.3|1|0.4|0.3|0.6|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2|0.2|0.3|0.3|1|0.4|0.3|0.6|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2|0.2|0.3|0.3|1|0.4|0.3|0.6|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2|0.2|0.3|0.3|1|0.4|0.3|0.6|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2|0.2|0.3|0.3|1|0.4|0.3|0.6|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2|0.2|0.3|0.3|1|0.4|0.3|0.6|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2|0.2|0.3|0.3|1|0.4|0.3|0.6|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2|0.2|0.3|0.3|1|0.4|0.3|0.6|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2|0.2|0.3|0.3|1|0.4|0.3|0.6|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2|0.2|0.3|0.3|1|0.4|0.3|0.6|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</Words>
  <Application>Microsoft Office PowerPoint</Application>
  <PresentationFormat>Widescreen</PresentationFormat>
  <Paragraphs>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Young</dc:creator>
  <cp:lastModifiedBy>Anthony Young</cp:lastModifiedBy>
  <cp:revision>1</cp:revision>
  <dcterms:created xsi:type="dcterms:W3CDTF">2023-06-28T03:40:02Z</dcterms:created>
  <dcterms:modified xsi:type="dcterms:W3CDTF">2023-06-28T03:40:27Z</dcterms:modified>
</cp:coreProperties>
</file>

<file path=docProps/thumbnail.jpeg>
</file>